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68" r:id="rId3"/>
    <p:sldId id="272" r:id="rId4"/>
    <p:sldId id="296" r:id="rId5"/>
    <p:sldId id="312" r:id="rId6"/>
    <p:sldId id="313" r:id="rId7"/>
    <p:sldId id="301" r:id="rId8"/>
    <p:sldId id="303" r:id="rId9"/>
    <p:sldId id="302" r:id="rId10"/>
    <p:sldId id="306" r:id="rId11"/>
    <p:sldId id="304" r:id="rId12"/>
    <p:sldId id="30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9" d="100"/>
          <a:sy n="79" d="100"/>
        </p:scale>
        <p:origin x="11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3ACEA-85A5-B9A5-1436-3C00192C3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987C7B-ECAB-AB1D-3A1F-05DFE8D8E6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45189-12CE-32B5-DA1F-EDDD01B6E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0A4377-C607-5325-F3DF-BE105077A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A60EE-9103-E22B-B254-5636D35AC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205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AEAF3-6516-C893-5A29-B7599CB30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503746-0684-254F-6634-AFF76D70F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72422-28DC-7EDA-6069-CFA8655D7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FC5F81-41B3-509A-12BF-113236BC7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673DE-BAFF-ECE5-C07E-4DFCE6859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70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4A40C6-BE04-7CE7-C886-0D345DB6B0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97320D-9A8D-5435-E7E0-74629E7C50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1721ED-D3C5-413D-A0D6-017915E3F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60E6B-7AA1-25B9-20F2-A30CF464A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B21DA-23F0-B777-AE36-C26E9D8D3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8805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-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FB7D559B-81B3-0D09-9629-1C3D5A8DD74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E977F95A-433D-3D46-3303-916CACC08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4184" y="215901"/>
            <a:ext cx="872067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44963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Aer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FB7D559B-81B3-0D09-9629-1C3D5A8DD74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E977F95A-433D-3D46-3303-916CACC08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4184" y="215901"/>
            <a:ext cx="872067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2934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FCIEM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A46470C5-7CF3-7D3E-7ED2-24069790982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6B7F6314-58AB-4419-3FF7-8C1D036281B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4184" y="215901"/>
            <a:ext cx="872067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9098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Sp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3A109674-7E16-09DF-6B32-FA870A86E0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12">
            <a:extLst>
              <a:ext uri="{FF2B5EF4-FFF2-40B4-BE49-F238E27FC236}">
                <a16:creationId xmlns:a16="http://schemas.microsoft.com/office/drawing/2014/main" id="{732E7104-E17C-2A43-6836-0D82C96CC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34184" y="215901"/>
            <a:ext cx="872067" cy="69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71526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2A1141-BBFA-2A58-7777-F0E540209A5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7D89AC-8EF9-16EC-1378-7F07689D0C8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8118" y="6049434"/>
            <a:ext cx="808567" cy="649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241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2701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4920D1-3E38-C06E-E6B3-89C1280BD9F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9716E72-5274-87BB-028E-1F463509F2F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8118" y="6049434"/>
            <a:ext cx="808567" cy="649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800" b="1" cap="all">
                <a:solidFill>
                  <a:srgbClr val="00558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53741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A0FD56ED-903B-BC4F-1B47-8FD498DD51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AA1259AA-034C-E113-D4B7-7AA99C083E4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8118" y="6049434"/>
            <a:ext cx="808567" cy="649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26296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262965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67673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>
            <a:extLst>
              <a:ext uri="{FF2B5EF4-FFF2-40B4-BE49-F238E27FC236}">
                <a16:creationId xmlns:a16="http://schemas.microsoft.com/office/drawing/2014/main" id="{EDE26753-DE0E-724E-0C92-18280CB699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278168A5-3EBE-EEA9-4064-931B9AEF1D5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8118" y="6049434"/>
            <a:ext cx="808567" cy="649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854995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592917"/>
            <a:ext cx="5386917" cy="3249083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854995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592917"/>
            <a:ext cx="5389033" cy="3249083"/>
          </a:xfrm>
        </p:spPr>
        <p:txBody>
          <a:bodyPr/>
          <a:lstStyle>
            <a:lvl1pPr>
              <a:defRPr sz="3200"/>
            </a:lvl1pPr>
            <a:lvl2pPr>
              <a:defRPr sz="2667"/>
            </a:lvl2pPr>
            <a:lvl3pPr>
              <a:defRPr sz="2400"/>
            </a:lvl3pPr>
            <a:lvl4pPr>
              <a:defRPr sz="2133"/>
            </a:lvl4pPr>
            <a:lvl5pPr>
              <a:defRPr sz="2133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93671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60DD9-EE37-98C9-E78E-35942F91D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0B0E98-82E9-0C9D-200D-FB495AADC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51ADBE-4509-A97A-2E40-AC0589951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C23C82-9A2A-A2F0-8280-B6D1B199E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739F3-6417-4968-5347-D509A8EF3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37205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05E622AA-B511-67CD-B796-09A20263F0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D85C1A2A-1220-2B4E-055B-3F98B4FB1B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8118" y="6049434"/>
            <a:ext cx="808567" cy="649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497965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 -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8ECFF23E-EEE6-F19E-3CA2-4330A79B6F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>
            <a:extLst>
              <a:ext uri="{FF2B5EF4-FFF2-40B4-BE49-F238E27FC236}">
                <a16:creationId xmlns:a16="http://schemas.microsoft.com/office/drawing/2014/main" id="{17F30220-624E-8229-BA78-D708E46D4C6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8118" y="6049434"/>
            <a:ext cx="808567" cy="6498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605849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 -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>
            <a:extLst>
              <a:ext uri="{FF2B5EF4-FFF2-40B4-BE49-F238E27FC236}">
                <a16:creationId xmlns:a16="http://schemas.microsoft.com/office/drawing/2014/main" id="{23359268-D704-5844-3384-093A290F8DE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49414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4B612-7001-714C-E86B-66CB19AAC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730C21-F495-7596-F8AE-E8EBF186BC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211D7-F019-913E-5E5D-972A69AC9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08836-1466-9978-ED42-41250D99E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F08D32-6308-7BCB-4245-783C8CC09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7545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A4B58-C473-4E85-2CAB-B600D0B47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38662-9991-95E2-7608-6CA7DB282F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65D074-6E81-894D-5073-811FE11F6A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C548E-EFFA-CFBE-1F65-C2188CDF2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F1FD82-392B-6768-2000-7E7CDC25D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1CE632-5B80-8B93-E649-2C474FAAF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34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48807-AA02-1B28-8683-E5E236D46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9C14F-784F-F35E-B750-A041AC0A19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FA0570-37D5-7012-14FF-3273184434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AE37B1-0451-CEB4-809D-6D4414FF52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78844E-AE85-2356-3DAA-5874E5E40F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EC0DC9-FDB4-F807-9180-F20F64991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956AF7-F93C-B87E-1DDE-48A3C5E93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C6DF62-1250-1EB7-D166-27F3EF345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19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5237F-926F-247C-A4AC-A55A67684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16776A-7ECC-1635-0373-1B3AEE85A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9E35BB-0685-E849-3338-8EF8FABB5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DEC802-0EA8-2DED-7B6B-2D7A34959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8980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936940-3EDF-87ED-E93A-8B6D0A80B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863984-4F72-99CF-6E4E-69CAD231B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49FCB8-F108-748F-F0B4-80162A281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71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B6BED-D860-0E80-EA04-89AEC178C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F3CA80-5174-39C8-2025-1E8529B17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10BB39-F504-BA44-5A7D-CE2EEB663C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35B30B-F41E-475E-21DE-F4272D69F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FD9D7E-888D-EEAC-8689-878778428A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76C068-C85C-D558-5C43-60BEFF2DE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14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866B0-0A9E-71E4-463A-B1501E033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B8ACA3-57B1-7927-EDDF-5C97757AE4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DACDF-68AF-4226-4698-28E05631D9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BE592F-2EDB-72C6-81C5-FF85D5A59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E70703-8840-1435-9EAB-FF4B1DD53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77A8F-7481-1BDD-2E1F-E8B67AA1B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223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794444-1DE6-FF6B-D6B8-604EAFF9C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ECC650-FF03-AE89-F8DC-CD081297E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FB09A-FE85-73F6-7E21-B4F6E88AD8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57CD4-CBCB-4D4E-B6ED-C96A706673E4}" type="datetimeFigureOut">
              <a:rPr lang="en-US" smtClean="0"/>
              <a:t>9/25/2025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81D4F-A349-CEA8-6CC4-63548E3897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0441B-23F2-7165-A254-8AE406F632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CB8BFE-675A-4DB3-9A5A-BF47018C74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390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166C6C77-BFCF-2F6F-06F8-25CB62FF443B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609600" y="516467"/>
            <a:ext cx="10972800" cy="90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C965FBC-A559-8B8A-C808-F901B8E5B28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8803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txStyles>
    <p:titleStyle>
      <a:lvl1pPr algn="l" defTabSz="609585" rtl="0" eaLnBrk="0" fontAlgn="base" hangingPunct="0">
        <a:spcBef>
          <a:spcPct val="0"/>
        </a:spcBef>
        <a:spcAft>
          <a:spcPct val="0"/>
        </a:spcAft>
        <a:defRPr sz="5333" b="1" kern="1200">
          <a:solidFill>
            <a:srgbClr val="01216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algn="l" defTabSz="609585" rtl="0" eaLnBrk="0" fontAlgn="base" hangingPunct="0">
        <a:spcBef>
          <a:spcPct val="0"/>
        </a:spcBef>
        <a:spcAft>
          <a:spcPct val="0"/>
        </a:spcAft>
        <a:defRPr sz="5333" b="1">
          <a:solidFill>
            <a:srgbClr val="012169"/>
          </a:solidFill>
          <a:latin typeface="Open Sans" panose="020B0606030504020204" pitchFamily="34" charset="0"/>
          <a:ea typeface="ＭＳ Ｐゴシック" pitchFamily="1" charset="-128"/>
          <a:cs typeface="Open Sans" panose="020B0606030504020204" pitchFamily="34" charset="0"/>
        </a:defRPr>
      </a:lvl2pPr>
      <a:lvl3pPr algn="l" defTabSz="609585" rtl="0" eaLnBrk="0" fontAlgn="base" hangingPunct="0">
        <a:spcBef>
          <a:spcPct val="0"/>
        </a:spcBef>
        <a:spcAft>
          <a:spcPct val="0"/>
        </a:spcAft>
        <a:defRPr sz="5333" b="1">
          <a:solidFill>
            <a:srgbClr val="012169"/>
          </a:solidFill>
          <a:latin typeface="Open Sans" panose="020B0606030504020204" pitchFamily="34" charset="0"/>
          <a:ea typeface="ＭＳ Ｐゴシック" pitchFamily="1" charset="-128"/>
          <a:cs typeface="Open Sans" panose="020B0606030504020204" pitchFamily="34" charset="0"/>
        </a:defRPr>
      </a:lvl3pPr>
      <a:lvl4pPr algn="l" defTabSz="609585" rtl="0" eaLnBrk="0" fontAlgn="base" hangingPunct="0">
        <a:spcBef>
          <a:spcPct val="0"/>
        </a:spcBef>
        <a:spcAft>
          <a:spcPct val="0"/>
        </a:spcAft>
        <a:defRPr sz="5333" b="1">
          <a:solidFill>
            <a:srgbClr val="012169"/>
          </a:solidFill>
          <a:latin typeface="Open Sans" panose="020B0606030504020204" pitchFamily="34" charset="0"/>
          <a:ea typeface="ＭＳ Ｐゴシック" pitchFamily="1" charset="-128"/>
          <a:cs typeface="Open Sans" panose="020B0606030504020204" pitchFamily="34" charset="0"/>
        </a:defRPr>
      </a:lvl4pPr>
      <a:lvl5pPr algn="l" defTabSz="609585" rtl="0" eaLnBrk="0" fontAlgn="base" hangingPunct="0">
        <a:spcBef>
          <a:spcPct val="0"/>
        </a:spcBef>
        <a:spcAft>
          <a:spcPct val="0"/>
        </a:spcAft>
        <a:defRPr sz="5333" b="1">
          <a:solidFill>
            <a:srgbClr val="012169"/>
          </a:solidFill>
          <a:latin typeface="Open Sans" panose="020B0606030504020204" pitchFamily="34" charset="0"/>
          <a:ea typeface="ＭＳ Ｐゴシック" pitchFamily="1" charset="-128"/>
          <a:cs typeface="Open Sans" panose="020B0606030504020204" pitchFamily="34" charset="0"/>
        </a:defRPr>
      </a:lvl5pPr>
      <a:lvl6pPr marL="609585" algn="l" defTabSz="609585" rtl="0" eaLnBrk="1" fontAlgn="base" hangingPunct="1">
        <a:spcBef>
          <a:spcPct val="0"/>
        </a:spcBef>
        <a:spcAft>
          <a:spcPct val="0"/>
        </a:spcAft>
        <a:defRPr sz="5333">
          <a:solidFill>
            <a:srgbClr val="7F7F7F"/>
          </a:solidFill>
          <a:latin typeface="Arial" charset="0"/>
          <a:ea typeface="ＭＳ Ｐゴシック" pitchFamily="1" charset="-128"/>
        </a:defRPr>
      </a:lvl6pPr>
      <a:lvl7pPr marL="1219170" algn="l" defTabSz="609585" rtl="0" eaLnBrk="1" fontAlgn="base" hangingPunct="1">
        <a:spcBef>
          <a:spcPct val="0"/>
        </a:spcBef>
        <a:spcAft>
          <a:spcPct val="0"/>
        </a:spcAft>
        <a:defRPr sz="5333">
          <a:solidFill>
            <a:srgbClr val="7F7F7F"/>
          </a:solidFill>
          <a:latin typeface="Arial" charset="0"/>
          <a:ea typeface="ＭＳ Ｐゴシック" pitchFamily="1" charset="-128"/>
        </a:defRPr>
      </a:lvl7pPr>
      <a:lvl8pPr marL="1828754" algn="l" defTabSz="609585" rtl="0" eaLnBrk="1" fontAlgn="base" hangingPunct="1">
        <a:spcBef>
          <a:spcPct val="0"/>
        </a:spcBef>
        <a:spcAft>
          <a:spcPct val="0"/>
        </a:spcAft>
        <a:defRPr sz="5333">
          <a:solidFill>
            <a:srgbClr val="7F7F7F"/>
          </a:solidFill>
          <a:latin typeface="Arial" charset="0"/>
          <a:ea typeface="ＭＳ Ｐゴシック" pitchFamily="1" charset="-128"/>
        </a:defRPr>
      </a:lvl8pPr>
      <a:lvl9pPr marL="2438339" algn="l" defTabSz="609585" rtl="0" eaLnBrk="1" fontAlgn="base" hangingPunct="1">
        <a:spcBef>
          <a:spcPct val="0"/>
        </a:spcBef>
        <a:spcAft>
          <a:spcPct val="0"/>
        </a:spcAft>
        <a:defRPr sz="5333">
          <a:solidFill>
            <a:srgbClr val="7F7F7F"/>
          </a:solidFill>
          <a:latin typeface="Arial" charset="0"/>
          <a:ea typeface="ＭＳ Ｐゴシック" pitchFamily="1" charset="-128"/>
        </a:defRPr>
      </a:lvl9pPr>
    </p:titleStyle>
    <p:bodyStyle>
      <a:lvl1pPr marL="457189" indent="-457189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990575" indent="-380990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3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523962" indent="-304792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2133547" indent="-304792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743131" indent="-304792" algn="l" defTabSz="609585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rgbClr val="404040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y.fuqua.duke.edu/databases/index.php" TargetMode="External"/><Relationship Id="rId2" Type="http://schemas.openxmlformats.org/officeDocument/2006/relationships/hyperlink" Target="https://datarepository.stat.unipd.it/item/49" TargetMode="Externa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8" name="Group 4">
            <a:extLst>
              <a:ext uri="{FF2B5EF4-FFF2-40B4-BE49-F238E27FC236}">
                <a16:creationId xmlns:a16="http://schemas.microsoft.com/office/drawing/2014/main" id="{D851CC18-4102-F78D-D57B-1C8E727AF796}"/>
              </a:ext>
            </a:extLst>
          </p:cNvPr>
          <p:cNvGrpSpPr>
            <a:grpSpLocks/>
          </p:cNvGrpSpPr>
          <p:nvPr/>
        </p:nvGrpSpPr>
        <p:grpSpPr bwMode="auto">
          <a:xfrm>
            <a:off x="-948267" y="1974851"/>
            <a:ext cx="11955250" cy="2075856"/>
            <a:chOff x="-710627" y="2308569"/>
            <a:chExt cx="8127427" cy="1826725"/>
          </a:xfrm>
        </p:grpSpPr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6A851274-1BD9-5844-843E-D5AF2125C0C6}"/>
                </a:ext>
              </a:extLst>
            </p:cNvPr>
            <p:cNvSpPr/>
            <p:nvPr/>
          </p:nvSpPr>
          <p:spPr>
            <a:xfrm>
              <a:off x="-710627" y="2308569"/>
              <a:ext cx="8127427" cy="1826725"/>
            </a:xfrm>
            <a:prstGeom prst="parallelogram">
              <a:avLst>
                <a:gd name="adj" fmla="val 37685"/>
              </a:avLst>
            </a:prstGeom>
            <a:solidFill>
              <a:srgbClr val="012169">
                <a:alpha val="9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2400" dirty="0">
                <a:solidFill>
                  <a:srgbClr val="0680CD"/>
                </a:solidFill>
              </a:endParaRP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D0A74817-2D13-6143-9FFA-39801E2A356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302127" y="2308569"/>
              <a:ext cx="6598773" cy="1728962"/>
            </a:xfrm>
            <a:prstGeom prst="rect">
              <a:avLst/>
            </a:prstGeom>
            <a:noFill/>
            <a:ln>
              <a:noFill/>
            </a:ln>
            <a:extLst>
              <a:ext uri="{FAA26D3D-D897-4be2-8F04-BA451C77F1D7}"/>
            </a:extLst>
          </p:spPr>
          <p:txBody>
            <a:bodyPr anchor="ctr">
              <a:normAutofit fontScale="92500"/>
            </a:bodyPr>
            <a:lstStyle>
              <a:lvl1pPr algn="l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000" kern="1200">
                  <a:solidFill>
                    <a:srgbClr val="7F7F7F"/>
                  </a:solidFill>
                  <a:latin typeface="Arial"/>
                  <a:ea typeface="ＭＳ Ｐゴシック" pitchFamily="1" charset="-128"/>
                  <a:cs typeface="ＭＳ Ｐゴシック" charset="0"/>
                </a:defRPr>
              </a:lvl1pPr>
              <a:lvl2pPr algn="l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000">
                  <a:solidFill>
                    <a:srgbClr val="7F7F7F"/>
                  </a:solidFill>
                  <a:latin typeface="Arial" charset="0"/>
                  <a:ea typeface="ＭＳ Ｐゴシック" pitchFamily="1" charset="-128"/>
                  <a:cs typeface="ＭＳ Ｐゴシック" charset="0"/>
                </a:defRPr>
              </a:lvl2pPr>
              <a:lvl3pPr algn="l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000">
                  <a:solidFill>
                    <a:srgbClr val="7F7F7F"/>
                  </a:solidFill>
                  <a:latin typeface="Arial" charset="0"/>
                  <a:ea typeface="ＭＳ Ｐゴシック" pitchFamily="1" charset="-128"/>
                  <a:cs typeface="ＭＳ Ｐゴシック" charset="0"/>
                </a:defRPr>
              </a:lvl3pPr>
              <a:lvl4pPr algn="l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000">
                  <a:solidFill>
                    <a:srgbClr val="7F7F7F"/>
                  </a:solidFill>
                  <a:latin typeface="Arial" charset="0"/>
                  <a:ea typeface="ＭＳ Ｐゴシック" pitchFamily="1" charset="-128"/>
                  <a:cs typeface="ＭＳ Ｐゴシック" charset="0"/>
                </a:defRPr>
              </a:lvl4pPr>
              <a:lvl5pPr algn="l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000">
                  <a:solidFill>
                    <a:srgbClr val="7F7F7F"/>
                  </a:solidFill>
                  <a:latin typeface="Arial" charset="0"/>
                  <a:ea typeface="ＭＳ Ｐゴシック" pitchFamily="1" charset="-128"/>
                  <a:cs typeface="ＭＳ Ｐゴシック" charset="0"/>
                </a:defRPr>
              </a:lvl5pPr>
              <a:lvl6pPr marL="457200" algn="l" defTabSz="457200" rtl="0" fontAlgn="base">
                <a:spcBef>
                  <a:spcPct val="0"/>
                </a:spcBef>
                <a:spcAft>
                  <a:spcPct val="0"/>
                </a:spcAft>
                <a:defRPr sz="4000">
                  <a:solidFill>
                    <a:srgbClr val="7F7F7F"/>
                  </a:solidFill>
                  <a:latin typeface="Arial" charset="0"/>
                  <a:ea typeface="ＭＳ Ｐゴシック" pitchFamily="1" charset="-128"/>
                </a:defRPr>
              </a:lvl6pPr>
              <a:lvl7pPr marL="914400" algn="l" defTabSz="457200" rtl="0" fontAlgn="base">
                <a:spcBef>
                  <a:spcPct val="0"/>
                </a:spcBef>
                <a:spcAft>
                  <a:spcPct val="0"/>
                </a:spcAft>
                <a:defRPr sz="4000">
                  <a:solidFill>
                    <a:srgbClr val="7F7F7F"/>
                  </a:solidFill>
                  <a:latin typeface="Arial" charset="0"/>
                  <a:ea typeface="ＭＳ Ｐゴシック" pitchFamily="1" charset="-128"/>
                </a:defRPr>
              </a:lvl7pPr>
              <a:lvl8pPr marL="1371600" algn="l" defTabSz="457200" rtl="0" fontAlgn="base">
                <a:spcBef>
                  <a:spcPct val="0"/>
                </a:spcBef>
                <a:spcAft>
                  <a:spcPct val="0"/>
                </a:spcAft>
                <a:defRPr sz="4000">
                  <a:solidFill>
                    <a:srgbClr val="7F7F7F"/>
                  </a:solidFill>
                  <a:latin typeface="Arial" charset="0"/>
                  <a:ea typeface="ＭＳ Ｐゴシック" pitchFamily="1" charset="-128"/>
                </a:defRPr>
              </a:lvl8pPr>
              <a:lvl9pPr marL="1828800" algn="l" defTabSz="457200" rtl="0" fontAlgn="base">
                <a:spcBef>
                  <a:spcPct val="0"/>
                </a:spcBef>
                <a:spcAft>
                  <a:spcPct val="0"/>
                </a:spcAft>
                <a:defRPr sz="4000">
                  <a:solidFill>
                    <a:srgbClr val="7F7F7F"/>
                  </a:solidFill>
                  <a:latin typeface="Arial" charset="0"/>
                  <a:ea typeface="ＭＳ Ｐゴシック" pitchFamily="1" charset="-128"/>
                </a:defRPr>
              </a:lvl9pPr>
            </a:lstStyle>
            <a:p>
              <a:pPr algn="ctr">
                <a:lnSpc>
                  <a:spcPct val="110000"/>
                </a:lnSpc>
                <a:defRPr/>
              </a:pPr>
              <a:r>
                <a:rPr lang="en-US" sz="4400" b="1" spc="40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FINTECH 540 </a:t>
              </a:r>
            </a:p>
            <a:p>
              <a:pPr>
                <a:lnSpc>
                  <a:spcPct val="110000"/>
                </a:lnSpc>
                <a:defRPr/>
              </a:pPr>
              <a:r>
                <a:rPr lang="en-US" sz="4400" b="1" spc="400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Guidelines for the ML Project</a:t>
              </a:r>
            </a:p>
          </p:txBody>
        </p:sp>
      </p:grpSp>
      <p:grpSp>
        <p:nvGrpSpPr>
          <p:cNvPr id="14339" name="Group 9">
            <a:extLst>
              <a:ext uri="{FF2B5EF4-FFF2-40B4-BE49-F238E27FC236}">
                <a16:creationId xmlns:a16="http://schemas.microsoft.com/office/drawing/2014/main" id="{E556E888-3F36-D4AF-1A6F-9B2548B4A833}"/>
              </a:ext>
            </a:extLst>
          </p:cNvPr>
          <p:cNvGrpSpPr>
            <a:grpSpLocks/>
          </p:cNvGrpSpPr>
          <p:nvPr/>
        </p:nvGrpSpPr>
        <p:grpSpPr bwMode="auto">
          <a:xfrm>
            <a:off x="5394788" y="4758900"/>
            <a:ext cx="7296151" cy="1367367"/>
            <a:chOff x="4318000" y="3774730"/>
            <a:chExt cx="5471857" cy="1368424"/>
          </a:xfrm>
        </p:grpSpPr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F4BEF858-DC6B-6D42-B764-C070D4913E40}"/>
                </a:ext>
              </a:extLst>
            </p:cNvPr>
            <p:cNvSpPr/>
            <p:nvPr/>
          </p:nvSpPr>
          <p:spPr>
            <a:xfrm>
              <a:off x="4318000" y="3774730"/>
              <a:ext cx="5471857" cy="1368424"/>
            </a:xfrm>
            <a:prstGeom prst="parallelogram">
              <a:avLst>
                <a:gd name="adj" fmla="val 37685"/>
              </a:avLst>
            </a:prstGeom>
            <a:solidFill>
              <a:srgbClr val="005587">
                <a:alpha val="90000"/>
              </a:srgb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2400" dirty="0">
                <a:solidFill>
                  <a:srgbClr val="0680CD"/>
                </a:solidFill>
              </a:endParaRPr>
            </a:p>
          </p:txBody>
        </p:sp>
        <p:sp>
          <p:nvSpPr>
            <p:cNvPr id="14341" name="Title 1">
              <a:extLst>
                <a:ext uri="{FF2B5EF4-FFF2-40B4-BE49-F238E27FC236}">
                  <a16:creationId xmlns:a16="http://schemas.microsoft.com/office/drawing/2014/main" id="{E43DB202-F333-16D7-DE9F-C76146ADC3E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682404" y="3774730"/>
              <a:ext cx="4057212" cy="13541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rgbClr val="404040"/>
                  </a:solidFill>
                  <a:latin typeface="Open Sans" panose="020B0606030504020204" pitchFamily="34" charset="0"/>
                  <a:cs typeface="Open Sans" panose="020B060603050402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rgbClr val="404040"/>
                  </a:solidFill>
                  <a:latin typeface="Open Sans" panose="020B0606030504020204" pitchFamily="34" charset="0"/>
                  <a:cs typeface="Open Sans" panose="020B060603050402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404040"/>
                  </a:solidFill>
                  <a:latin typeface="Open Sans" panose="020B0606030504020204" pitchFamily="34" charset="0"/>
                  <a:cs typeface="Open Sans" panose="020B060603050402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rgbClr val="404040"/>
                  </a:solidFill>
                  <a:latin typeface="Open Sans" panose="020B0606030504020204" pitchFamily="34" charset="0"/>
                  <a:cs typeface="Open Sans" panose="020B060603050402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rgbClr val="404040"/>
                  </a:solidFill>
                  <a:latin typeface="Open Sans" panose="020B0606030504020204" pitchFamily="34" charset="0"/>
                  <a:cs typeface="Open Sans" panose="020B0606030504020204" pitchFamily="34" charset="0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rgbClr val="404040"/>
                  </a:solidFill>
                  <a:latin typeface="Open Sans" panose="020B0606030504020204" pitchFamily="34" charset="0"/>
                  <a:cs typeface="Open Sans" panose="020B0606030504020204" pitchFamily="34" charset="0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rgbClr val="404040"/>
                  </a:solidFill>
                  <a:latin typeface="Open Sans" panose="020B0606030504020204" pitchFamily="34" charset="0"/>
                  <a:cs typeface="Open Sans" panose="020B0606030504020204" pitchFamily="34" charset="0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rgbClr val="404040"/>
                  </a:solidFill>
                  <a:latin typeface="Open Sans" panose="020B0606030504020204" pitchFamily="34" charset="0"/>
                  <a:cs typeface="Open Sans" panose="020B0606030504020204" pitchFamily="34" charset="0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rgbClr val="404040"/>
                  </a:solidFill>
                  <a:latin typeface="Open Sans" panose="020B0606030504020204" pitchFamily="34" charset="0"/>
                  <a:cs typeface="Open Sans" panose="020B0606030504020204" pitchFamily="34" charset="0"/>
                </a:defRPr>
              </a:lvl9pPr>
            </a:lstStyle>
            <a:p>
              <a:pPr>
                <a:lnSpc>
                  <a:spcPct val="110000"/>
                </a:lnSpc>
                <a:spcBef>
                  <a:spcPct val="0"/>
                </a:spcBef>
                <a:buFontTx/>
                <a:buNone/>
              </a:pPr>
              <a:r>
                <a:rPr lang="en-US" altLang="en-US" sz="3333" dirty="0">
                  <a:solidFill>
                    <a:schemeClr val="bg1"/>
                  </a:solidFill>
                </a:rPr>
                <a:t>Fall Semester 2025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6DC6B9-4138-0342-AC2B-CCDC2ED4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71797"/>
            <a:ext cx="10363200" cy="710384"/>
          </a:xfrm>
        </p:spPr>
        <p:txBody>
          <a:bodyPr/>
          <a:lstStyle/>
          <a:p>
            <a:pPr algn="ctr">
              <a:defRPr/>
            </a:pPr>
            <a:r>
              <a:rPr lang="en-US" sz="3600" dirty="0"/>
              <a:t>Peer Review Grading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625726-B2A8-2067-9CDC-0F5F83DCD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4668961"/>
            <a:ext cx="4798503" cy="1500187"/>
          </a:xfrm>
        </p:spPr>
        <p:txBody>
          <a:bodyPr/>
          <a:lstStyle/>
          <a:p>
            <a:r>
              <a:rPr lang="en-US" i="0" dirty="0">
                <a:effectLst/>
              </a:rPr>
              <a:t>Each team member will be awarded their own individual grade derived from the overall grade based on a peer review questionnaire. The questionnaire will ask that each team member rate the other team members as a percentage out of 100% based on that team member’s contribution to the project.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65EAF6-4892-4EE6-411D-A0C975303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189039"/>
            <a:ext cx="5809863" cy="247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78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6DC6B9-4138-0342-AC2B-CCDC2ED4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71797"/>
            <a:ext cx="10363200" cy="710384"/>
          </a:xfrm>
        </p:spPr>
        <p:txBody>
          <a:bodyPr/>
          <a:lstStyle/>
          <a:p>
            <a:pPr algn="ctr">
              <a:defRPr/>
            </a:pPr>
            <a:r>
              <a:rPr lang="en-US" sz="3600" dirty="0"/>
              <a:t>Next steps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625726-B2A8-2067-9CDC-0F5F83DCD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5625232"/>
            <a:ext cx="10363200" cy="1500187"/>
          </a:xfrm>
        </p:spPr>
        <p:txBody>
          <a:bodyPr/>
          <a:lstStyle/>
          <a:p>
            <a:r>
              <a:rPr lang="en-US" dirty="0"/>
              <a:t>Assignments: Teams are posted on Canvas under this week module called “</a:t>
            </a:r>
            <a:r>
              <a:rPr lang="en-US" dirty="0" err="1"/>
              <a:t>XGBoost</a:t>
            </a:r>
            <a:r>
              <a:rPr lang="en-US" dirty="0"/>
              <a:t> and Tree Ensembles - How to Start a Machine Learning Project”. It is your responsibility to check your team assignment.</a:t>
            </a:r>
          </a:p>
          <a:p>
            <a:r>
              <a:rPr lang="en-US" b="1" dirty="0"/>
              <a:t>Next Steps: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Elect a Team Leader internally.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Inform the TAs with an email and they will take notes of your chosen leader.</a:t>
            </a:r>
          </a:p>
          <a:p>
            <a:r>
              <a:rPr lang="en-US" dirty="0"/>
              <a:t>Deadline: Team leaders must be elected by the end of this week.</a:t>
            </a:r>
          </a:p>
          <a:p>
            <a:endParaRPr lang="en-US" dirty="0"/>
          </a:p>
          <a:p>
            <a:r>
              <a:rPr lang="en-US" dirty="0"/>
              <a:t>Note: Failure to choose a leader will result in a random selection.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8185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6DC6B9-4138-0342-AC2B-CCDC2ED4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71797"/>
            <a:ext cx="10363200" cy="710384"/>
          </a:xfrm>
        </p:spPr>
        <p:txBody>
          <a:bodyPr/>
          <a:lstStyle/>
          <a:p>
            <a:pPr algn="ctr">
              <a:defRPr/>
            </a:pPr>
            <a:r>
              <a:rPr lang="en-US" sz="3600" dirty="0"/>
              <a:t>An Open-End Project: Unlock Insights from financial Data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7B62DC-5FF7-BC4B-986C-E60ECF617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1886766"/>
            <a:ext cx="10363200" cy="3084468"/>
          </a:xfrm>
        </p:spPr>
        <p:txBody>
          <a:bodyPr/>
          <a:lstStyle/>
          <a:p>
            <a:pPr>
              <a:buFont typeface="Arial" charset="0"/>
              <a:buNone/>
              <a:defRPr/>
            </a:pPr>
            <a:endParaRPr lang="en-US" dirty="0"/>
          </a:p>
          <a:p>
            <a:pPr marL="457200" indent="-457200">
              <a:buFontTx/>
              <a:buChar char="-"/>
              <a:defRPr/>
            </a:pPr>
            <a:r>
              <a:rPr lang="en-US" b="1" dirty="0"/>
              <a:t>Uniform Starting Point: </a:t>
            </a:r>
            <a:r>
              <a:rPr lang="en-US" dirty="0"/>
              <a:t>All groups will choose from two available datasets.</a:t>
            </a:r>
            <a:endParaRPr lang="en-US" b="1" dirty="0"/>
          </a:p>
          <a:p>
            <a:pPr marL="457200" indent="-457200">
              <a:buFontTx/>
              <a:buChar char="-"/>
              <a:defRPr/>
            </a:pPr>
            <a:r>
              <a:rPr lang="en-US" b="1" dirty="0"/>
              <a:t>Flexible Objectives: </a:t>
            </a:r>
            <a:r>
              <a:rPr lang="en-US" dirty="0"/>
              <a:t>Your team can choose to focus on either a classification or a regression problem. You may specialize in a specific algorithmic approach or compare multiple methods.</a:t>
            </a:r>
          </a:p>
          <a:p>
            <a:pPr algn="ctr">
              <a:defRPr/>
            </a:pPr>
            <a:r>
              <a:rPr lang="en-US" dirty="0"/>
              <a:t>Your project needs to analyze: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79029847-7DCB-D160-AD3E-2D08B3EEC406}"/>
              </a:ext>
            </a:extLst>
          </p:cNvPr>
          <p:cNvSpPr txBox="1">
            <a:spLocks/>
          </p:cNvSpPr>
          <p:nvPr/>
        </p:nvSpPr>
        <p:spPr bwMode="auto">
          <a:xfrm>
            <a:off x="914400" y="5321561"/>
            <a:ext cx="10363200" cy="710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defTabSz="609585" rtl="0" eaLnBrk="0" fontAlgn="base" hangingPunct="0">
              <a:spcBef>
                <a:spcPct val="0"/>
              </a:spcBef>
              <a:spcAft>
                <a:spcPct val="0"/>
              </a:spcAft>
              <a:defRPr sz="4800" b="1" kern="1200" cap="all">
                <a:solidFill>
                  <a:srgbClr val="005587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algn="l" defTabSz="609585" rtl="0" eaLnBrk="0" fontAlgn="base" hangingPunct="0">
              <a:spcBef>
                <a:spcPct val="0"/>
              </a:spcBef>
              <a:spcAft>
                <a:spcPct val="0"/>
              </a:spcAft>
              <a:defRPr sz="5333" b="1">
                <a:solidFill>
                  <a:srgbClr val="012169"/>
                </a:solidFill>
                <a:latin typeface="Open Sans" panose="020B0606030504020204" pitchFamily="34" charset="0"/>
                <a:ea typeface="ＭＳ Ｐゴシック" pitchFamily="1" charset="-128"/>
                <a:cs typeface="Open Sans" panose="020B0606030504020204" pitchFamily="34" charset="0"/>
              </a:defRPr>
            </a:lvl2pPr>
            <a:lvl3pPr algn="l" defTabSz="609585" rtl="0" eaLnBrk="0" fontAlgn="base" hangingPunct="0">
              <a:spcBef>
                <a:spcPct val="0"/>
              </a:spcBef>
              <a:spcAft>
                <a:spcPct val="0"/>
              </a:spcAft>
              <a:defRPr sz="5333" b="1">
                <a:solidFill>
                  <a:srgbClr val="012169"/>
                </a:solidFill>
                <a:latin typeface="Open Sans" panose="020B0606030504020204" pitchFamily="34" charset="0"/>
                <a:ea typeface="ＭＳ Ｐゴシック" pitchFamily="1" charset="-128"/>
                <a:cs typeface="Open Sans" panose="020B0606030504020204" pitchFamily="34" charset="0"/>
              </a:defRPr>
            </a:lvl3pPr>
            <a:lvl4pPr algn="l" defTabSz="609585" rtl="0" eaLnBrk="0" fontAlgn="base" hangingPunct="0">
              <a:spcBef>
                <a:spcPct val="0"/>
              </a:spcBef>
              <a:spcAft>
                <a:spcPct val="0"/>
              </a:spcAft>
              <a:defRPr sz="5333" b="1">
                <a:solidFill>
                  <a:srgbClr val="012169"/>
                </a:solidFill>
                <a:latin typeface="Open Sans" panose="020B0606030504020204" pitchFamily="34" charset="0"/>
                <a:ea typeface="ＭＳ Ｐゴシック" pitchFamily="1" charset="-128"/>
                <a:cs typeface="Open Sans" panose="020B0606030504020204" pitchFamily="34" charset="0"/>
              </a:defRPr>
            </a:lvl4pPr>
            <a:lvl5pPr algn="l" defTabSz="609585" rtl="0" eaLnBrk="0" fontAlgn="base" hangingPunct="0">
              <a:spcBef>
                <a:spcPct val="0"/>
              </a:spcBef>
              <a:spcAft>
                <a:spcPct val="0"/>
              </a:spcAft>
              <a:defRPr sz="5333" b="1">
                <a:solidFill>
                  <a:srgbClr val="012169"/>
                </a:solidFill>
                <a:latin typeface="Open Sans" panose="020B0606030504020204" pitchFamily="34" charset="0"/>
                <a:ea typeface="ＭＳ Ｐゴシック" pitchFamily="1" charset="-128"/>
                <a:cs typeface="Open Sans" panose="020B0606030504020204" pitchFamily="34" charset="0"/>
              </a:defRPr>
            </a:lvl5pPr>
            <a:lvl6pPr marL="609585" algn="l" defTabSz="609585" rtl="0" eaLnBrk="1" fontAlgn="base" hangingPunct="1">
              <a:spcBef>
                <a:spcPct val="0"/>
              </a:spcBef>
              <a:spcAft>
                <a:spcPct val="0"/>
              </a:spcAft>
              <a:defRPr sz="5333">
                <a:solidFill>
                  <a:srgbClr val="7F7F7F"/>
                </a:solidFill>
                <a:latin typeface="Arial" charset="0"/>
                <a:ea typeface="ＭＳ Ｐゴシック" pitchFamily="1" charset="-128"/>
              </a:defRPr>
            </a:lvl6pPr>
            <a:lvl7pPr marL="1219170" algn="l" defTabSz="609585" rtl="0" eaLnBrk="1" fontAlgn="base" hangingPunct="1">
              <a:spcBef>
                <a:spcPct val="0"/>
              </a:spcBef>
              <a:spcAft>
                <a:spcPct val="0"/>
              </a:spcAft>
              <a:defRPr sz="5333">
                <a:solidFill>
                  <a:srgbClr val="7F7F7F"/>
                </a:solidFill>
                <a:latin typeface="Arial" charset="0"/>
                <a:ea typeface="ＭＳ Ｐゴシック" pitchFamily="1" charset="-128"/>
              </a:defRPr>
            </a:lvl7pPr>
            <a:lvl8pPr marL="1828754" algn="l" defTabSz="609585" rtl="0" eaLnBrk="1" fontAlgn="base" hangingPunct="1">
              <a:spcBef>
                <a:spcPct val="0"/>
              </a:spcBef>
              <a:spcAft>
                <a:spcPct val="0"/>
              </a:spcAft>
              <a:defRPr sz="5333">
                <a:solidFill>
                  <a:srgbClr val="7F7F7F"/>
                </a:solidFill>
                <a:latin typeface="Arial" charset="0"/>
                <a:ea typeface="ＭＳ Ｐゴシック" pitchFamily="1" charset="-128"/>
              </a:defRPr>
            </a:lvl8pPr>
            <a:lvl9pPr marL="2438339" algn="l" defTabSz="609585" rtl="0" eaLnBrk="1" fontAlgn="base" hangingPunct="1">
              <a:spcBef>
                <a:spcPct val="0"/>
              </a:spcBef>
              <a:spcAft>
                <a:spcPct val="0"/>
              </a:spcAft>
              <a:defRPr sz="5333">
                <a:solidFill>
                  <a:srgbClr val="7F7F7F"/>
                </a:solidFill>
                <a:latin typeface="Arial" charset="0"/>
                <a:ea typeface="ＭＳ Ｐゴシック" pitchFamily="1" charset="-128"/>
              </a:defRPr>
            </a:lvl9pPr>
          </a:lstStyle>
          <a:p>
            <a:pPr algn="ctr">
              <a:defRPr/>
            </a:pPr>
            <a:r>
              <a:rPr lang="en-US" sz="2800" dirty="0"/>
              <a:t>Blockchain or volatility DATA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6DC6B9-4138-0342-AC2B-CCDC2ED4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71797"/>
            <a:ext cx="10363200" cy="710384"/>
          </a:xfrm>
        </p:spPr>
        <p:txBody>
          <a:bodyPr/>
          <a:lstStyle/>
          <a:p>
            <a:pPr algn="ctr">
              <a:defRPr/>
            </a:pPr>
            <a:r>
              <a:rPr lang="en-US" sz="3600" dirty="0"/>
              <a:t>DATA AND MATERIALs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625726-B2A8-2067-9CDC-0F5F83DCD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9508" y="5269967"/>
            <a:ext cx="10363200" cy="1500187"/>
          </a:xfrm>
        </p:spPr>
        <p:txBody>
          <a:bodyPr/>
          <a:lstStyle/>
          <a:p>
            <a:r>
              <a:rPr lang="en-US" b="1" dirty="0"/>
              <a:t>Dataset Choices:</a:t>
            </a:r>
          </a:p>
          <a:p>
            <a:pPr marL="457200" indent="-457200">
              <a:buFontTx/>
              <a:buChar char="-"/>
            </a:pPr>
            <a:r>
              <a:rPr lang="en-US" dirty="0"/>
              <a:t>Option 1: Token Transfer Data on the Ethereum Blockchain for 1000 blocks.</a:t>
            </a:r>
          </a:p>
          <a:p>
            <a:pPr marL="457200" indent="-457200">
              <a:buFontTx/>
              <a:buChar char="-"/>
            </a:pPr>
            <a:r>
              <a:rPr lang="en-US" dirty="0"/>
              <a:t>Option 2: A collection of realized volatility estimates for the Dow Jones Industrial Average (DJIA) from 2003 onward. More details available at </a:t>
            </a:r>
            <a:r>
              <a:rPr lang="en-US" dirty="0">
                <a:hlinkClick r:id="rId2"/>
              </a:rPr>
              <a:t>this repository</a:t>
            </a:r>
            <a:r>
              <a:rPr lang="en-US" dirty="0"/>
              <a:t>. </a:t>
            </a:r>
          </a:p>
          <a:p>
            <a:r>
              <a:rPr lang="en-US" b="1" dirty="0"/>
              <a:t>Additional Data Sources</a:t>
            </a:r>
          </a:p>
          <a:p>
            <a:pPr marL="457200" indent="-457200">
              <a:buFontTx/>
              <a:buChar char="-"/>
            </a:pPr>
            <a:r>
              <a:rPr lang="en-US" b="1" dirty="0"/>
              <a:t>Bloomberg, FactSet, etc.: </a:t>
            </a:r>
            <a:r>
              <a:rPr lang="en-US" dirty="0"/>
              <a:t>Explore databases available at the </a:t>
            </a:r>
            <a:r>
              <a:rPr lang="en-US" dirty="0">
                <a:hlinkClick r:id="rId3"/>
              </a:rPr>
              <a:t>Ford Library</a:t>
            </a:r>
            <a:r>
              <a:rPr lang="en-US" dirty="0"/>
              <a:t> for supplementary data.</a:t>
            </a:r>
          </a:p>
          <a:p>
            <a:r>
              <a:rPr lang="en-US" b="1" dirty="0"/>
              <a:t>Dataset Integration:</a:t>
            </a:r>
          </a:p>
          <a:p>
            <a:pPr marL="457200" indent="-457200">
              <a:buFontTx/>
              <a:buChar char="-"/>
            </a:pPr>
            <a:r>
              <a:rPr lang="en-US" b="1" dirty="0"/>
              <a:t>Uniform Starting Point: </a:t>
            </a:r>
            <a:r>
              <a:rPr lang="en-US" dirty="0"/>
              <a:t>All groups will receive the same foundational dataset but are encouraged to enrich it by integrating additional data sources.</a:t>
            </a:r>
          </a:p>
        </p:txBody>
      </p:sp>
    </p:spTree>
    <p:extLst>
      <p:ext uri="{BB962C8B-B14F-4D97-AF65-F5344CB8AC3E}">
        <p14:creationId xmlns:p14="http://schemas.microsoft.com/office/powerpoint/2010/main" val="3154170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6DC6B9-4138-0342-AC2B-CCDC2ED4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71797"/>
            <a:ext cx="10363200" cy="710384"/>
          </a:xfrm>
        </p:spPr>
        <p:txBody>
          <a:bodyPr/>
          <a:lstStyle/>
          <a:p>
            <a:pPr algn="ctr">
              <a:defRPr/>
            </a:pPr>
            <a:r>
              <a:rPr lang="en-US" sz="3600" dirty="0"/>
              <a:t>IDEAS to integrate the dataset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625726-B2A8-2067-9CDC-0F5F83DCD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3315093"/>
            <a:ext cx="10363200" cy="263002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Market Metrics</a:t>
            </a:r>
            <a:r>
              <a:rPr lang="en-US" dirty="0"/>
              <a:t>: Short &amp; long-term Moving Averages, Technical indicators.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Volume</a:t>
            </a:r>
            <a:r>
              <a:rPr lang="en-US" dirty="0"/>
              <a:t>: Trade volumes, Order Book Data.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Macro Indicators</a:t>
            </a:r>
            <a:r>
              <a:rPr lang="en-US" dirty="0"/>
              <a:t>: Interest rates, GDP, unemployment, CPI.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News &amp; Sentiment</a:t>
            </a:r>
            <a:r>
              <a:rPr lang="en-US" dirty="0"/>
              <a:t>: Financial news APIs, social media data.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Earnings</a:t>
            </a:r>
            <a:r>
              <a:rPr lang="en-US" dirty="0"/>
              <a:t>: Reports, upcoming announcements.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Alt Data</a:t>
            </a:r>
            <a:r>
              <a:rPr lang="en-US" dirty="0"/>
              <a:t>: Weather, satellite imagery.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Forex &amp; Commodities</a:t>
            </a:r>
            <a:r>
              <a:rPr lang="en-US" dirty="0"/>
              <a:t>: Exchange rates, key commodity prices</a:t>
            </a:r>
          </a:p>
        </p:txBody>
      </p:sp>
    </p:spTree>
    <p:extLst>
      <p:ext uri="{BB962C8B-B14F-4D97-AF65-F5344CB8AC3E}">
        <p14:creationId xmlns:p14="http://schemas.microsoft.com/office/powerpoint/2010/main" val="243074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6DC6B9-4138-0342-AC2B-CCDC2ED4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71797"/>
            <a:ext cx="10363200" cy="710384"/>
          </a:xfrm>
        </p:spPr>
        <p:txBody>
          <a:bodyPr/>
          <a:lstStyle/>
          <a:p>
            <a:pPr algn="ctr">
              <a:defRPr/>
            </a:pPr>
            <a:r>
              <a:rPr lang="en-US" sz="3600" dirty="0"/>
              <a:t>IDEAS for ML applications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625726-B2A8-2067-9CDC-0F5F83DCD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3533206"/>
            <a:ext cx="10363200" cy="263002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Token Transfer Classification: </a:t>
            </a:r>
            <a:r>
              <a:rPr lang="en-US" dirty="0"/>
              <a:t>Predict which kind of transfer happens for a given </a:t>
            </a:r>
            <a:r>
              <a:rPr lang="en-US" dirty="0" err="1"/>
              <a:t>txs_hash</a:t>
            </a:r>
            <a:r>
              <a:rPr lang="en-US" dirty="0"/>
              <a:t> by looking at the addresses that interacts.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Volatility Forecast: </a:t>
            </a:r>
            <a:r>
              <a:rPr lang="en-US" dirty="0"/>
              <a:t>Predict realized volatility for the DJIA cross-section using past market data.</a:t>
            </a:r>
            <a:endParaRPr lang="en-US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Market Regime: </a:t>
            </a:r>
            <a:r>
              <a:rPr lang="en-US" dirty="0"/>
              <a:t>Classify regimes (low-vol, high-vol)</a:t>
            </a:r>
            <a:r>
              <a:rPr lang="en-US" b="1" dirty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Anomaly Detection: </a:t>
            </a:r>
            <a:r>
              <a:rPr lang="en-US" dirty="0"/>
              <a:t>Detect unusual patterns in blockchain data or volatility using unsupervised learning techniques.</a:t>
            </a:r>
          </a:p>
          <a:p>
            <a:endParaRPr lang="en-US" b="1" dirty="0"/>
          </a:p>
          <a:p>
            <a:r>
              <a:rPr lang="en-US" dirty="0"/>
              <a:t>These are just starting points. Begin by exploring your data and then decide on the most compelling problem to investigate.</a:t>
            </a:r>
          </a:p>
        </p:txBody>
      </p:sp>
    </p:spTree>
    <p:extLst>
      <p:ext uri="{BB962C8B-B14F-4D97-AF65-F5344CB8AC3E}">
        <p14:creationId xmlns:p14="http://schemas.microsoft.com/office/powerpoint/2010/main" val="274879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6DC6B9-4138-0342-AC2B-CCDC2ED4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71797"/>
            <a:ext cx="10363200" cy="710384"/>
          </a:xfrm>
        </p:spPr>
        <p:txBody>
          <a:bodyPr/>
          <a:lstStyle/>
          <a:p>
            <a:pPr algn="ctr">
              <a:defRPr/>
            </a:pPr>
            <a:r>
              <a:rPr lang="en-US" sz="3600" dirty="0"/>
              <a:t>ORGANIZATION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625726-B2A8-2067-9CDC-0F5F83DCD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4322009"/>
            <a:ext cx="10363200" cy="2630021"/>
          </a:xfrm>
        </p:spPr>
        <p:txBody>
          <a:bodyPr/>
          <a:lstStyle/>
          <a:p>
            <a:r>
              <a:rPr lang="en-US" dirty="0"/>
              <a:t>The last two lectures will be dedicated to project presentations. Four groups will present in each session</a:t>
            </a:r>
          </a:p>
          <a:p>
            <a:endParaRPr lang="en-US" dirty="0"/>
          </a:p>
          <a:p>
            <a:pPr marL="457200" indent="-457200">
              <a:buFontTx/>
              <a:buChar char="-"/>
            </a:pPr>
            <a:r>
              <a:rPr lang="en-US" dirty="0"/>
              <a:t>20 minutes for each group + 5 min for questions.</a:t>
            </a:r>
          </a:p>
          <a:p>
            <a:pPr marL="457200" indent="-457200">
              <a:buFontTx/>
              <a:buChar char="-"/>
            </a:pPr>
            <a:endParaRPr lang="en-US" dirty="0"/>
          </a:p>
          <a:p>
            <a:pPr marL="457200" indent="-457200">
              <a:buFontTx/>
              <a:buChar char="-"/>
            </a:pPr>
            <a:r>
              <a:rPr lang="en-US" dirty="0"/>
              <a:t>Each group comprises 5 or 6 students for a total of 6 groups.</a:t>
            </a:r>
          </a:p>
          <a:p>
            <a:pPr marL="457200" indent="-457200">
              <a:buFontTx/>
              <a:buChar char="-"/>
            </a:pPr>
            <a:endParaRPr lang="en-US" dirty="0"/>
          </a:p>
          <a:p>
            <a:pPr marL="457200" indent="-457200">
              <a:buFontTx/>
              <a:buChar char="-"/>
            </a:pPr>
            <a:r>
              <a:rPr lang="en-US" dirty="0"/>
              <a:t>Participation and attendance, when others are presenting, are </a:t>
            </a:r>
            <a:r>
              <a:rPr lang="en-US" b="1" dirty="0"/>
              <a:t>MANDATORY</a:t>
            </a:r>
            <a:r>
              <a:rPr lang="en-US" dirty="0"/>
              <a:t>. Groups will be made available on Canvas after class.</a:t>
            </a:r>
          </a:p>
          <a:p>
            <a:pPr marL="457200" indent="-457200">
              <a:buFontTx/>
              <a:buChar char="-"/>
            </a:pPr>
            <a:r>
              <a:rPr lang="en-US" dirty="0"/>
              <a:t>Each group needs to send a written report, slides and supplementary material (codes) by the deadline.</a:t>
            </a:r>
          </a:p>
        </p:txBody>
      </p:sp>
    </p:spTree>
    <p:extLst>
      <p:ext uri="{BB962C8B-B14F-4D97-AF65-F5344CB8AC3E}">
        <p14:creationId xmlns:p14="http://schemas.microsoft.com/office/powerpoint/2010/main" val="643354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6DC6B9-4138-0342-AC2B-CCDC2ED4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71797"/>
            <a:ext cx="10363200" cy="710384"/>
          </a:xfrm>
        </p:spPr>
        <p:txBody>
          <a:bodyPr/>
          <a:lstStyle/>
          <a:p>
            <a:pPr algn="ctr">
              <a:defRPr/>
            </a:pPr>
            <a:r>
              <a:rPr lang="en-US" sz="3600" dirty="0"/>
              <a:t>What are you supposed to do then?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625726-B2A8-2067-9CDC-0F5F83DCD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4580570"/>
            <a:ext cx="10363200" cy="150018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Use techniques covered in class for your models, although feel free to incorporate methods not yet discussed if capable.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Begin with specific research hypotheses, like ‘Future volatilities may be autocorrelated at 10 and 15 lags,' and proceed to test them. </a:t>
            </a:r>
          </a:p>
          <a:p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 can start from existing research and try to develop something along those lines.</a:t>
            </a:r>
          </a:p>
        </p:txBody>
      </p:sp>
    </p:spTree>
    <p:extLst>
      <p:ext uri="{BB962C8B-B14F-4D97-AF65-F5344CB8AC3E}">
        <p14:creationId xmlns:p14="http://schemas.microsoft.com/office/powerpoint/2010/main" val="388355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6DC6B9-4138-0342-AC2B-CCDC2ED4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71797"/>
            <a:ext cx="10363200" cy="710384"/>
          </a:xfrm>
        </p:spPr>
        <p:txBody>
          <a:bodyPr/>
          <a:lstStyle/>
          <a:p>
            <a:pPr algn="ctr">
              <a:defRPr/>
            </a:pPr>
            <a:r>
              <a:rPr lang="en-US" sz="3600" dirty="0"/>
              <a:t>SHAPE OF THE DESIRED OUTPUT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625726-B2A8-2067-9CDC-0F5F83DCD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4332842"/>
            <a:ext cx="10363200" cy="150018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Prepare a slide presentation summarizing your results, covering all phases from EDA to testing. Code inclusion is encouraged.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 addition to the presentation, submit a report (maximum 4 pages) detailing your approach, methodologies, and key findings.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You'll have 20 minutes for the presentation, plus 5 minutes for Q&amp;A.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Remember that you have only 20 minutes. Be direct to the point.</a:t>
            </a:r>
          </a:p>
        </p:txBody>
      </p:sp>
    </p:spTree>
    <p:extLst>
      <p:ext uri="{BB962C8B-B14F-4D97-AF65-F5344CB8AC3E}">
        <p14:creationId xmlns:p14="http://schemas.microsoft.com/office/powerpoint/2010/main" val="2945178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6DC6B9-4138-0342-AC2B-CCDC2ED43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371797"/>
            <a:ext cx="10363200" cy="710384"/>
          </a:xfrm>
        </p:spPr>
        <p:txBody>
          <a:bodyPr/>
          <a:lstStyle/>
          <a:p>
            <a:pPr algn="ctr">
              <a:defRPr/>
            </a:pPr>
            <a:r>
              <a:rPr lang="en-US" sz="3600" dirty="0"/>
              <a:t>Grading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625726-B2A8-2067-9CDC-0F5F83DCDA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400" y="4986016"/>
            <a:ext cx="10363200" cy="1500187"/>
          </a:xfrm>
        </p:spPr>
        <p:txBody>
          <a:bodyPr/>
          <a:lstStyle/>
          <a:p>
            <a:r>
              <a:rPr lang="en-US" dirty="0"/>
              <a:t>I will assign the grade as follows:</a:t>
            </a:r>
          </a:p>
          <a:p>
            <a:endParaRPr lang="en-US" dirty="0"/>
          </a:p>
          <a:p>
            <a:r>
              <a:rPr lang="en-US" dirty="0"/>
              <a:t>•	60% efficacy and creativity of the technical (algorithmic) solution based on the written report and the presentation.</a:t>
            </a:r>
          </a:p>
          <a:p>
            <a:endParaRPr lang="en-US" dirty="0"/>
          </a:p>
          <a:p>
            <a:r>
              <a:rPr lang="en-US" dirty="0"/>
              <a:t>•	40% oral presentation.</a:t>
            </a:r>
          </a:p>
          <a:p>
            <a:endParaRPr lang="en-US" dirty="0"/>
          </a:p>
          <a:p>
            <a:r>
              <a:rPr lang="en-US" dirty="0"/>
              <a:t>A peer review evaluation will adjust individual grades.</a:t>
            </a:r>
          </a:p>
          <a:p>
            <a:endParaRPr lang="en-US" dirty="0"/>
          </a:p>
          <a:p>
            <a:r>
              <a:rPr lang="en-US" dirty="0"/>
              <a:t>This project constitutes 25% of your final grade.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036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ratt-template-aerial-wid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10944</TotalTime>
  <Words>774</Words>
  <Application>Microsoft Office PowerPoint</Application>
  <PresentationFormat>Widescreen</PresentationFormat>
  <Paragraphs>72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Open Sans</vt:lpstr>
      <vt:lpstr>Office Theme</vt:lpstr>
      <vt:lpstr>pratt-template-aerial-wide</vt:lpstr>
      <vt:lpstr>PowerPoint Presentation</vt:lpstr>
      <vt:lpstr>An Open-End Project: Unlock Insights from financial Data</vt:lpstr>
      <vt:lpstr>DATA AND MATERIALs</vt:lpstr>
      <vt:lpstr>IDEAS to integrate the dataset</vt:lpstr>
      <vt:lpstr>IDEAS for ML applications</vt:lpstr>
      <vt:lpstr>ORGANIZATION</vt:lpstr>
      <vt:lpstr>What are you supposed to do then?</vt:lpstr>
      <vt:lpstr>SHAPE OF THE DESIRED OUTPUT</vt:lpstr>
      <vt:lpstr>Grading</vt:lpstr>
      <vt:lpstr>Peer Review Grading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Alessio Brini</dc:creator>
  <cp:lastModifiedBy>Alessio Brini</cp:lastModifiedBy>
  <cp:revision>34</cp:revision>
  <dcterms:created xsi:type="dcterms:W3CDTF">2022-06-16T20:15:22Z</dcterms:created>
  <dcterms:modified xsi:type="dcterms:W3CDTF">2025-09-25T18:38:53Z</dcterms:modified>
</cp:coreProperties>
</file>

<file path=docProps/thumbnail.jpeg>
</file>